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210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C85B0-454D-4629-9BF4-9C32249B5A2E}" type="datetimeFigureOut">
              <a:rPr lang="ko-KR" altLang="en-US" smtClean="0"/>
              <a:t>2023-06-26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2F3D5-9975-440F-993A-9750AF7E74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5766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0F9DA-955B-42BF-A396-A211898F15DE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8561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D3F1-C7FC-4105-B54C-D352CBD5C9B4}" type="datetimeFigureOut">
              <a:rPr lang="ko-KR" altLang="en-US" smtClean="0"/>
              <a:t>2023-06-26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86E84-0C89-43C5-B62A-54EC8C95F8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9122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D3F1-C7FC-4105-B54C-D352CBD5C9B4}" type="datetimeFigureOut">
              <a:rPr lang="ko-KR" altLang="en-US" smtClean="0"/>
              <a:t>2023-06-26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86E84-0C89-43C5-B62A-54EC8C95F8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41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D3F1-C7FC-4105-B54C-D352CBD5C9B4}" type="datetimeFigureOut">
              <a:rPr lang="ko-KR" altLang="en-US" smtClean="0"/>
              <a:t>2023-06-26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86E84-0C89-43C5-B62A-54EC8C95F8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5287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D3F1-C7FC-4105-B54C-D352CBD5C9B4}" type="datetimeFigureOut">
              <a:rPr lang="ko-KR" altLang="en-US" smtClean="0"/>
              <a:t>2023-06-26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86E84-0C89-43C5-B62A-54EC8C95F8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4614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D3F1-C7FC-4105-B54C-D352CBD5C9B4}" type="datetimeFigureOut">
              <a:rPr lang="ko-KR" altLang="en-US" smtClean="0"/>
              <a:t>2023-06-26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86E84-0C89-43C5-B62A-54EC8C95F8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8024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D3F1-C7FC-4105-B54C-D352CBD5C9B4}" type="datetimeFigureOut">
              <a:rPr lang="ko-KR" altLang="en-US" smtClean="0"/>
              <a:t>2023-06-26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86E84-0C89-43C5-B62A-54EC8C95F8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9317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D3F1-C7FC-4105-B54C-D352CBD5C9B4}" type="datetimeFigureOut">
              <a:rPr lang="ko-KR" altLang="en-US" smtClean="0"/>
              <a:t>2023-06-26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86E84-0C89-43C5-B62A-54EC8C95F8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1091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D3F1-C7FC-4105-B54C-D352CBD5C9B4}" type="datetimeFigureOut">
              <a:rPr lang="ko-KR" altLang="en-US" smtClean="0"/>
              <a:t>2023-06-26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86E84-0C89-43C5-B62A-54EC8C95F8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6981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D3F1-C7FC-4105-B54C-D352CBD5C9B4}" type="datetimeFigureOut">
              <a:rPr lang="ko-KR" altLang="en-US" smtClean="0"/>
              <a:t>2023-06-26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86E84-0C89-43C5-B62A-54EC8C95F8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5114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D3F1-C7FC-4105-B54C-D352CBD5C9B4}" type="datetimeFigureOut">
              <a:rPr lang="ko-KR" altLang="en-US" smtClean="0"/>
              <a:t>2023-06-26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86E84-0C89-43C5-B62A-54EC8C95F8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1941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D3F1-C7FC-4105-B54C-D352CBD5C9B4}" type="datetimeFigureOut">
              <a:rPr lang="ko-KR" altLang="en-US" smtClean="0"/>
              <a:t>2023-06-26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86E84-0C89-43C5-B62A-54EC8C95F8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8482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AD3F1-C7FC-4105-B54C-D352CBD5C9B4}" type="datetimeFigureOut">
              <a:rPr lang="ko-KR" altLang="en-US" smtClean="0"/>
              <a:t>2023-06-26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86E84-0C89-43C5-B62A-54EC8C95F8D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6630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otect-de.mimecast.com/s/LNISCqQgrouXJQg4BsQIX9H?domain=url.kr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rl.kr/zvydq1" TargetMode="External"/><Relationship Id="rId5" Type="http://schemas.openxmlformats.org/officeDocument/2006/relationships/hyperlink" Target="https://protect-de.mimecast.com/s/52f-CvQnzwuAr9JB1iobpZ4?domain=url.kr" TargetMode="External"/><Relationship Id="rId4" Type="http://schemas.openxmlformats.org/officeDocument/2006/relationships/hyperlink" Target="https://protect-de.mimecast.com/s/bRRVCr2jvpC24qyNMFyzN72?domain=url.k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양쪽 모서리가 둥근 사각형 6"/>
          <p:cNvSpPr/>
          <p:nvPr/>
        </p:nvSpPr>
        <p:spPr>
          <a:xfrm rot="16200000" flipV="1">
            <a:off x="3054221" y="-2522375"/>
            <a:ext cx="6083554" cy="12191998"/>
          </a:xfrm>
          <a:prstGeom prst="round2SameRect">
            <a:avLst>
              <a:gd name="adj1" fmla="val 2856"/>
              <a:gd name="adj2" fmla="val 0"/>
            </a:avLst>
          </a:prstGeom>
          <a:solidFill>
            <a:srgbClr val="F1F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1">
              <a:solidFill>
                <a:prstClr val="white"/>
              </a:solidFill>
            </a:endParaRPr>
          </a:p>
        </p:txBody>
      </p:sp>
      <p:sp>
        <p:nvSpPr>
          <p:cNvPr id="6" name="양쪽 모서리가 둥근 사각형 5"/>
          <p:cNvSpPr/>
          <p:nvPr/>
        </p:nvSpPr>
        <p:spPr>
          <a:xfrm>
            <a:off x="-1" y="0"/>
            <a:ext cx="12191999" cy="531846"/>
          </a:xfrm>
          <a:prstGeom prst="round2SameRect">
            <a:avLst/>
          </a:prstGeom>
          <a:solidFill>
            <a:schemeClr val="bg1"/>
          </a:solidFill>
          <a:ln>
            <a:noFill/>
          </a:ln>
          <a:effectLst>
            <a:outerShdw blurRad="292100" dist="38100" algn="l" rotWithShape="0">
              <a:srgbClr val="1A73DE">
                <a:alpha val="1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1">
              <a:solidFill>
                <a:prstClr val="white"/>
              </a:solidFill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="" xmlns:a16="http://schemas.microsoft.com/office/drawing/2014/main" id="{6209501B-5F0F-A90B-2BBB-EC9C3905CE86}"/>
              </a:ext>
            </a:extLst>
          </p:cNvPr>
          <p:cNvGrpSpPr/>
          <p:nvPr/>
        </p:nvGrpSpPr>
        <p:grpSpPr>
          <a:xfrm>
            <a:off x="145509" y="174249"/>
            <a:ext cx="216000" cy="168820"/>
            <a:chOff x="145516" y="229606"/>
            <a:chExt cx="216000" cy="168820"/>
          </a:xfrm>
        </p:grpSpPr>
        <p:sp>
          <p:nvSpPr>
            <p:cNvPr id="8" name="모서리가 둥근 직사각형 26">
              <a:extLst>
                <a:ext uri="{FF2B5EF4-FFF2-40B4-BE49-F238E27FC236}">
                  <a16:creationId xmlns="" xmlns:a16="http://schemas.microsoft.com/office/drawing/2014/main" id="{C29682F6-65C5-2751-6D13-CB9D43C8CEB5}"/>
                </a:ext>
              </a:extLst>
            </p:cNvPr>
            <p:cNvSpPr/>
            <p:nvPr/>
          </p:nvSpPr>
          <p:spPr>
            <a:xfrm>
              <a:off x="145516" y="290311"/>
              <a:ext cx="216000" cy="34588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1">
                <a:solidFill>
                  <a:prstClr val="white"/>
                </a:solidFill>
              </a:endParaRPr>
            </a:p>
          </p:txBody>
        </p:sp>
        <p:sp>
          <p:nvSpPr>
            <p:cNvPr id="9" name="모서리가 둥근 직사각형 26">
              <a:extLst>
                <a:ext uri="{FF2B5EF4-FFF2-40B4-BE49-F238E27FC236}">
                  <a16:creationId xmlns="" xmlns:a16="http://schemas.microsoft.com/office/drawing/2014/main" id="{2A868539-5426-7745-49FB-39D45867AADD}"/>
                </a:ext>
              </a:extLst>
            </p:cNvPr>
            <p:cNvSpPr/>
            <p:nvPr/>
          </p:nvSpPr>
          <p:spPr>
            <a:xfrm>
              <a:off x="145516" y="363838"/>
              <a:ext cx="216000" cy="34588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1">
                <a:solidFill>
                  <a:prstClr val="white"/>
                </a:solidFill>
              </a:endParaRPr>
            </a:p>
          </p:txBody>
        </p:sp>
        <p:sp>
          <p:nvSpPr>
            <p:cNvPr id="12" name="모서리가 둥근 직사각형 26">
              <a:extLst>
                <a:ext uri="{FF2B5EF4-FFF2-40B4-BE49-F238E27FC236}">
                  <a16:creationId xmlns="" xmlns:a16="http://schemas.microsoft.com/office/drawing/2014/main" id="{67ED9AE3-2C2A-1DF7-C68B-1AC199951815}"/>
                </a:ext>
              </a:extLst>
            </p:cNvPr>
            <p:cNvSpPr/>
            <p:nvPr/>
          </p:nvSpPr>
          <p:spPr>
            <a:xfrm>
              <a:off x="145516" y="229606"/>
              <a:ext cx="216000" cy="34588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1">
                <a:solidFill>
                  <a:prstClr val="white"/>
                </a:solidFill>
              </a:endParaRPr>
            </a:p>
          </p:txBody>
        </p:sp>
      </p:grpSp>
      <p:sp>
        <p:nvSpPr>
          <p:cNvPr id="4" name="사각형: 둥근 한쪽 모서리 3">
            <a:extLst>
              <a:ext uri="{FF2B5EF4-FFF2-40B4-BE49-F238E27FC236}">
                <a16:creationId xmlns="" xmlns:a16="http://schemas.microsoft.com/office/drawing/2014/main" id="{79067D34-8472-FEAB-8CF3-58A86D082A59}"/>
              </a:ext>
            </a:extLst>
          </p:cNvPr>
          <p:cNvSpPr/>
          <p:nvPr/>
        </p:nvSpPr>
        <p:spPr>
          <a:xfrm>
            <a:off x="8212233" y="73038"/>
            <a:ext cx="3391932" cy="470885"/>
          </a:xfrm>
          <a:prstGeom prst="round1Rect">
            <a:avLst/>
          </a:prstGeom>
          <a:solidFill>
            <a:srgbClr val="E0EDF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801" b="1" dirty="0">
                <a:solidFill>
                  <a:schemeClr val="accent1">
                    <a:lumMod val="75000"/>
                  </a:schemeClr>
                </a:solidFill>
              </a:rPr>
              <a:t>Clinical Trials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D48793E8-C95A-ADC7-B714-C8AEA2FD0804}"/>
              </a:ext>
            </a:extLst>
          </p:cNvPr>
          <p:cNvSpPr txBox="1"/>
          <p:nvPr/>
        </p:nvSpPr>
        <p:spPr>
          <a:xfrm>
            <a:off x="361509" y="2796528"/>
            <a:ext cx="4284459" cy="3694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3" indent="-285753">
              <a:buFont typeface="Wingdings" panose="05000000000000000000" pitchFamily="2" charset="2"/>
              <a:buChar char="l"/>
            </a:pPr>
            <a:r>
              <a:rPr lang="en-US" altLang="ko-KR" sz="1801" b="1" dirty="0"/>
              <a:t>Ongoing Clinical Trials</a:t>
            </a:r>
            <a:endParaRPr lang="ko-KR" altLang="en-US" sz="1801" dirty="0"/>
          </a:p>
        </p:txBody>
      </p:sp>
      <p:graphicFrame>
        <p:nvGraphicFramePr>
          <p:cNvPr id="14" name="표 13">
            <a:extLst>
              <a:ext uri="{FF2B5EF4-FFF2-40B4-BE49-F238E27FC236}">
                <a16:creationId xmlns="" xmlns:a16="http://schemas.microsoft.com/office/drawing/2014/main" id="{E46F56CA-6EA8-8239-ACD0-23672A26915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76655" y="3248655"/>
          <a:ext cx="11256263" cy="1794605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760260">
                  <a:extLst>
                    <a:ext uri="{9D8B030D-6E8A-4147-A177-3AD203B41FA5}">
                      <a16:colId xmlns="" xmlns:a16="http://schemas.microsoft.com/office/drawing/2014/main" val="3191129606"/>
                    </a:ext>
                  </a:extLst>
                </a:gridCol>
                <a:gridCol w="1327198">
                  <a:extLst>
                    <a:ext uri="{9D8B030D-6E8A-4147-A177-3AD203B41FA5}">
                      <a16:colId xmlns="" xmlns:a16="http://schemas.microsoft.com/office/drawing/2014/main" val="1861581586"/>
                    </a:ext>
                  </a:extLst>
                </a:gridCol>
                <a:gridCol w="5881678">
                  <a:extLst>
                    <a:ext uri="{9D8B030D-6E8A-4147-A177-3AD203B41FA5}">
                      <a16:colId xmlns="" xmlns:a16="http://schemas.microsoft.com/office/drawing/2014/main" val="3654729545"/>
                    </a:ext>
                  </a:extLst>
                </a:gridCol>
                <a:gridCol w="1166761">
                  <a:extLst>
                    <a:ext uri="{9D8B030D-6E8A-4147-A177-3AD203B41FA5}">
                      <a16:colId xmlns="" xmlns:a16="http://schemas.microsoft.com/office/drawing/2014/main" val="3596569565"/>
                    </a:ext>
                  </a:extLst>
                </a:gridCol>
                <a:gridCol w="635735">
                  <a:extLst>
                    <a:ext uri="{9D8B030D-6E8A-4147-A177-3AD203B41FA5}">
                      <a16:colId xmlns="" xmlns:a16="http://schemas.microsoft.com/office/drawing/2014/main" val="3140676951"/>
                    </a:ext>
                  </a:extLst>
                </a:gridCol>
                <a:gridCol w="1484631">
                  <a:extLst>
                    <a:ext uri="{9D8B030D-6E8A-4147-A177-3AD203B41FA5}">
                      <a16:colId xmlns="" xmlns:a16="http://schemas.microsoft.com/office/drawing/2014/main" val="4146829375"/>
                    </a:ext>
                  </a:extLst>
                </a:gridCol>
              </a:tblGrid>
              <a:tr h="175780">
                <a:tc>
                  <a:txBody>
                    <a:bodyPr/>
                    <a:lstStyle/>
                    <a:p>
                      <a:pPr algn="ctr"/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진행현황</a:t>
                      </a:r>
                      <a:endParaRPr lang="ko-KR" sz="900" kern="100" dirty="0">
                        <a:effectLst/>
                        <a:latin typeface="+mn-ea"/>
                        <a:ea typeface="+mn-ea"/>
                        <a:cs typeface="굴림" panose="020B0600000101010101" pitchFamily="50" charset="-127"/>
                      </a:endParaRPr>
                    </a:p>
                  </a:txBody>
                  <a:tcPr marL="57591" marR="5759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제품명</a:t>
                      </a:r>
                      <a:endParaRPr lang="ko-KR" sz="900" kern="100" dirty="0">
                        <a:effectLst/>
                        <a:latin typeface="+mn-ea"/>
                        <a:ea typeface="+mn-ea"/>
                        <a:cs typeface="굴림" panose="020B0600000101010101" pitchFamily="50" charset="-127"/>
                      </a:endParaRPr>
                    </a:p>
                  </a:txBody>
                  <a:tcPr marL="57591" marR="5759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sz="900" kern="100">
                          <a:effectLst/>
                          <a:latin typeface="+mn-ea"/>
                          <a:ea typeface="+mn-ea"/>
                        </a:rPr>
                        <a:t>임상시험제목</a:t>
                      </a:r>
                      <a:endParaRPr lang="ko-KR" sz="900" kern="100">
                        <a:effectLst/>
                        <a:latin typeface="+mn-ea"/>
                        <a:ea typeface="+mn-ea"/>
                        <a:cs typeface="굴림" panose="020B0600000101010101" pitchFamily="50" charset="-127"/>
                      </a:endParaRPr>
                    </a:p>
                  </a:txBody>
                  <a:tcPr marL="57591" marR="5759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sz="900" kern="100">
                          <a:effectLst/>
                          <a:latin typeface="+mn-ea"/>
                          <a:ea typeface="+mn-ea"/>
                        </a:rPr>
                        <a:t>임상시험단계</a:t>
                      </a:r>
                      <a:endParaRPr lang="ko-KR" sz="900" kern="100">
                        <a:effectLst/>
                        <a:latin typeface="+mn-ea"/>
                        <a:ea typeface="+mn-ea"/>
                        <a:cs typeface="굴림" panose="020B0600000101010101" pitchFamily="50" charset="-127"/>
                      </a:endParaRPr>
                    </a:p>
                  </a:txBody>
                  <a:tcPr marL="57591" marR="5759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sz="900" kern="100">
                          <a:effectLst/>
                          <a:latin typeface="+mn-ea"/>
                          <a:ea typeface="+mn-ea"/>
                        </a:rPr>
                        <a:t>승인일</a:t>
                      </a:r>
                      <a:endParaRPr lang="ko-KR" sz="900" kern="100">
                        <a:effectLst/>
                        <a:latin typeface="+mn-ea"/>
                        <a:ea typeface="+mn-ea"/>
                        <a:cs typeface="굴림" panose="020B0600000101010101" pitchFamily="50" charset="-127"/>
                      </a:endParaRPr>
                    </a:p>
                  </a:txBody>
                  <a:tcPr marL="57591" marR="5759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sz="900" kern="100">
                          <a:effectLst/>
                          <a:latin typeface="+mn-ea"/>
                          <a:ea typeface="+mn-ea"/>
                        </a:rPr>
                        <a:t>링크</a:t>
                      </a:r>
                      <a:endParaRPr lang="ko-KR" sz="900" kern="100">
                        <a:effectLst/>
                        <a:latin typeface="+mn-ea"/>
                        <a:ea typeface="+mn-ea"/>
                        <a:cs typeface="굴림" panose="020B0600000101010101" pitchFamily="50" charset="-127"/>
                      </a:endParaRPr>
                    </a:p>
                  </a:txBody>
                  <a:tcPr marL="57591" marR="57591" marT="0" marB="0" anchor="ctr"/>
                </a:tc>
                <a:extLst>
                  <a:ext uri="{0D108BD9-81ED-4DB2-BD59-A6C34878D82A}">
                    <a16:rowId xmlns="" xmlns:a16="http://schemas.microsoft.com/office/drawing/2014/main" val="2278273210"/>
                  </a:ext>
                </a:extLst>
              </a:tr>
              <a:tr h="354119">
                <a:tc>
                  <a:txBody>
                    <a:bodyPr/>
                    <a:lstStyle/>
                    <a:p>
                      <a:pPr algn="ctr"/>
                      <a:r>
                        <a:rPr lang="ko-KR" sz="900" kern="100">
                          <a:effectLst/>
                          <a:latin typeface="+mn-ea"/>
                          <a:ea typeface="+mn-ea"/>
                        </a:rPr>
                        <a:t>모집중</a:t>
                      </a:r>
                      <a:endParaRPr lang="ko-KR" sz="900" kern="100">
                        <a:effectLst/>
                        <a:latin typeface="+mn-ea"/>
                        <a:ea typeface="+mn-ea"/>
                        <a:cs typeface="굴림" panose="020B0600000101010101" pitchFamily="50" charset="-127"/>
                      </a:endParaRPr>
                    </a:p>
                  </a:txBody>
                  <a:tcPr marL="57591" marR="57591" marT="0" marB="0" anchor="ctr"/>
                </a:tc>
                <a:tc>
                  <a:txBody>
                    <a:bodyPr/>
                    <a:lstStyle/>
                    <a:p>
                      <a:r>
                        <a:rPr lang="en-US" sz="900" kern="100" dirty="0" err="1">
                          <a:effectLst/>
                          <a:latin typeface="+mn-ea"/>
                          <a:ea typeface="+mn-ea"/>
                        </a:rPr>
                        <a:t>Ravulizumab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sz="900" kern="100" dirty="0" err="1">
                          <a:effectLst/>
                          <a:latin typeface="+mn-ea"/>
                          <a:ea typeface="+mn-ea"/>
                        </a:rPr>
                        <a:t>올토미리스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sz="900" kern="100" dirty="0">
                        <a:effectLst/>
                        <a:latin typeface="+mn-ea"/>
                        <a:ea typeface="+mn-ea"/>
                        <a:cs typeface="굴림" panose="020B0600000101010101" pitchFamily="50" charset="-127"/>
                      </a:endParaRPr>
                    </a:p>
                  </a:txBody>
                  <a:tcPr marL="57591" marR="57591" marT="0" marB="0" anchor="ctr"/>
                </a:tc>
                <a:tc>
                  <a:txBody>
                    <a:bodyPr/>
                    <a:lstStyle/>
                    <a:p>
                      <a:r>
                        <a:rPr lang="ko-KR" sz="900" kern="100" dirty="0" err="1">
                          <a:effectLst/>
                          <a:latin typeface="+mn-ea"/>
                          <a:ea typeface="+mn-ea"/>
                        </a:rPr>
                        <a:t>증식성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 루푸스 </a:t>
                      </a:r>
                      <a:r>
                        <a:rPr lang="ko-KR" sz="900" kern="100" dirty="0" err="1">
                          <a:effectLst/>
                          <a:latin typeface="+mn-ea"/>
                          <a:ea typeface="+mn-ea"/>
                        </a:rPr>
                        <a:t>신염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(LN) 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또는 면역글로불린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 A </a:t>
                      </a:r>
                      <a:r>
                        <a:rPr lang="ko-KR" sz="900" kern="100" dirty="0" err="1">
                          <a:effectLst/>
                          <a:latin typeface="+mn-ea"/>
                          <a:ea typeface="+mn-ea"/>
                        </a:rPr>
                        <a:t>신증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en-US" sz="900" kern="100" dirty="0" err="1">
                          <a:effectLst/>
                          <a:latin typeface="+mn-ea"/>
                          <a:ea typeface="+mn-ea"/>
                        </a:rPr>
                        <a:t>IgAN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이 있는 성인 시험대상자에서 </a:t>
                      </a:r>
                      <a:r>
                        <a:rPr lang="ko-KR" sz="900" kern="100" dirty="0" err="1">
                          <a:effectLst/>
                          <a:latin typeface="+mn-ea"/>
                          <a:ea typeface="+mn-ea"/>
                        </a:rPr>
                        <a:t>라불리주맙의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 유효성 및 안전성을 평가하기 위한 제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상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이중 눈가림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무작위배정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위약 대조 임상시험</a:t>
                      </a:r>
                      <a:endParaRPr lang="ko-KR" sz="900" kern="100" dirty="0">
                        <a:effectLst/>
                        <a:latin typeface="+mn-ea"/>
                        <a:ea typeface="+mn-ea"/>
                        <a:cs typeface="굴림" panose="020B0600000101010101" pitchFamily="50" charset="-127"/>
                      </a:endParaRPr>
                    </a:p>
                  </a:txBody>
                  <a:tcPr marL="57591" marR="5759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sz="900" kern="100">
                          <a:effectLst/>
                          <a:latin typeface="+mn-ea"/>
                          <a:ea typeface="+mn-ea"/>
                        </a:rPr>
                        <a:t>상</a:t>
                      </a:r>
                      <a:endParaRPr lang="ko-KR" sz="900" kern="100">
                        <a:effectLst/>
                        <a:latin typeface="+mn-ea"/>
                        <a:ea typeface="+mn-ea"/>
                        <a:cs typeface="굴림" panose="020B0600000101010101" pitchFamily="50" charset="-127"/>
                      </a:endParaRPr>
                    </a:p>
                  </a:txBody>
                  <a:tcPr marL="57591" marR="57591" marT="0" marB="0" anchor="ctr"/>
                </a:tc>
                <a:tc>
                  <a:txBody>
                    <a:bodyPr/>
                    <a:lstStyle/>
                    <a:p>
                      <a:r>
                        <a:rPr lang="en-US" sz="900" kern="100">
                          <a:effectLst/>
                          <a:latin typeface="+mn-ea"/>
                          <a:ea typeface="+mn-ea"/>
                        </a:rPr>
                        <a:t>2021-01-29</a:t>
                      </a:r>
                      <a:endParaRPr lang="ko-KR" sz="900" kern="100">
                        <a:effectLst/>
                        <a:latin typeface="+mn-ea"/>
                        <a:ea typeface="+mn-ea"/>
                        <a:cs typeface="굴림" panose="020B0600000101010101" pitchFamily="50" charset="-127"/>
                      </a:endParaRPr>
                    </a:p>
                  </a:txBody>
                  <a:tcPr marL="57591" marR="57591" marT="0" marB="0" anchor="ctr"/>
                </a:tc>
                <a:tc>
                  <a:txBody>
                    <a:bodyPr/>
                    <a:lstStyle/>
                    <a:p>
                      <a:r>
                        <a:rPr lang="en-US" sz="900" u="sng" kern="100">
                          <a:effectLst/>
                          <a:latin typeface="+mn-ea"/>
                          <a:ea typeface="+mn-ea"/>
                          <a:hlinkClick r:id="rId3"/>
                        </a:rPr>
                        <a:t>https://url.kr/im2fsl</a:t>
                      </a:r>
                      <a:endParaRPr lang="ko-KR" sz="900" kern="100">
                        <a:effectLst/>
                        <a:latin typeface="+mn-ea"/>
                        <a:ea typeface="+mn-ea"/>
                      </a:endParaRPr>
                    </a:p>
                    <a:p>
                      <a:r>
                        <a:rPr lang="en-US" sz="900" kern="10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ko-KR" sz="900" kern="100">
                        <a:effectLst/>
                        <a:latin typeface="+mn-ea"/>
                        <a:ea typeface="+mn-ea"/>
                        <a:cs typeface="굴림" panose="020B0600000101010101" pitchFamily="50" charset="-127"/>
                      </a:endParaRPr>
                    </a:p>
                  </a:txBody>
                  <a:tcPr marL="57591" marR="57591" marT="0" marB="0" anchor="ctr"/>
                </a:tc>
                <a:extLst>
                  <a:ext uri="{0D108BD9-81ED-4DB2-BD59-A6C34878D82A}">
                    <a16:rowId xmlns="" xmlns:a16="http://schemas.microsoft.com/office/drawing/2014/main" val="415891543"/>
                  </a:ext>
                </a:extLst>
              </a:tr>
              <a:tr h="303529">
                <a:tc>
                  <a:txBody>
                    <a:bodyPr/>
                    <a:lstStyle/>
                    <a:p>
                      <a:pPr algn="ctr"/>
                      <a:r>
                        <a:rPr lang="ko-KR" sz="900" kern="100">
                          <a:effectLst/>
                          <a:latin typeface="+mn-ea"/>
                          <a:ea typeface="+mn-ea"/>
                        </a:rPr>
                        <a:t>모집중</a:t>
                      </a:r>
                      <a:endParaRPr lang="ko-KR" sz="900" kern="100">
                        <a:effectLst/>
                        <a:latin typeface="+mn-ea"/>
                        <a:ea typeface="+mn-ea"/>
                        <a:cs typeface="굴림" panose="020B0600000101010101" pitchFamily="50" charset="-127"/>
                      </a:endParaRPr>
                    </a:p>
                  </a:txBody>
                  <a:tcPr marL="57591" marR="57591" marT="0" marB="0" anchor="ctr"/>
                </a:tc>
                <a:tc>
                  <a:txBody>
                    <a:bodyPr/>
                    <a:lstStyle/>
                    <a:p>
                      <a:r>
                        <a:rPr lang="ko-KR" sz="900" kern="100">
                          <a:effectLst/>
                          <a:latin typeface="+mn-ea"/>
                          <a:ea typeface="+mn-ea"/>
                        </a:rPr>
                        <a:t>라불리주맙 </a:t>
                      </a:r>
                      <a:r>
                        <a:rPr lang="en-US" sz="900" kern="100">
                          <a:effectLst/>
                          <a:latin typeface="+mn-ea"/>
                          <a:ea typeface="+mn-ea"/>
                        </a:rPr>
                        <a:t>(ALXN1210)</a:t>
                      </a:r>
                      <a:endParaRPr lang="ko-KR" sz="900" kern="100">
                        <a:effectLst/>
                        <a:latin typeface="+mn-ea"/>
                        <a:ea typeface="+mn-ea"/>
                        <a:cs typeface="굴림" panose="020B0600000101010101" pitchFamily="50" charset="-127"/>
                      </a:endParaRPr>
                    </a:p>
                  </a:txBody>
                  <a:tcPr marL="57591" marR="57591" marT="0" marB="0" anchor="ctr"/>
                </a:tc>
                <a:tc>
                  <a:txBody>
                    <a:bodyPr/>
                    <a:lstStyle/>
                    <a:p>
                      <a:r>
                        <a:rPr lang="ko-KR" sz="900" kern="100" dirty="0" err="1">
                          <a:effectLst/>
                          <a:latin typeface="+mn-ea"/>
                          <a:ea typeface="+mn-ea"/>
                        </a:rPr>
                        <a:t>조혈모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 세포이식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(HSCT) 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후 </a:t>
                      </a:r>
                      <a:r>
                        <a:rPr lang="ko-KR" sz="900" kern="100" dirty="0" err="1">
                          <a:effectLst/>
                          <a:latin typeface="+mn-ea"/>
                          <a:ea typeface="+mn-ea"/>
                        </a:rPr>
                        <a:t>혈전성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 미세혈관병증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(TMA)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이 발병한 소아 시험참여자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생후 만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 1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개월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~&lt;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만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 18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세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를 대상으로 최적의 지지요법과 </a:t>
                      </a:r>
                      <a:r>
                        <a:rPr lang="ko-KR" sz="900" kern="100" dirty="0" err="1">
                          <a:effectLst/>
                          <a:latin typeface="+mn-ea"/>
                          <a:ea typeface="+mn-ea"/>
                        </a:rPr>
                        <a:t>라불리주맙에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 관한 제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상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공개라벨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sz="900" kern="100" dirty="0" err="1">
                          <a:effectLst/>
                          <a:latin typeface="+mn-ea"/>
                          <a:ea typeface="+mn-ea"/>
                        </a:rPr>
                        <a:t>단일군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다기관 시험</a:t>
                      </a:r>
                      <a:endParaRPr lang="ko-KR" sz="900" kern="100" dirty="0">
                        <a:effectLst/>
                        <a:latin typeface="+mn-ea"/>
                        <a:ea typeface="+mn-ea"/>
                        <a:cs typeface="굴림" panose="020B0600000101010101" pitchFamily="50" charset="-127"/>
                      </a:endParaRPr>
                    </a:p>
                  </a:txBody>
                  <a:tcPr marL="57591" marR="5759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sz="900" kern="100">
                          <a:effectLst/>
                          <a:latin typeface="+mn-ea"/>
                          <a:ea typeface="+mn-ea"/>
                        </a:rPr>
                        <a:t>상</a:t>
                      </a:r>
                      <a:endParaRPr lang="ko-KR" sz="900" kern="100">
                        <a:effectLst/>
                        <a:latin typeface="+mn-ea"/>
                        <a:ea typeface="+mn-ea"/>
                        <a:cs typeface="굴림" panose="020B0600000101010101" pitchFamily="50" charset="-127"/>
                      </a:endParaRPr>
                    </a:p>
                  </a:txBody>
                  <a:tcPr marL="57591" marR="57591" marT="0" marB="0" anchor="ctr"/>
                </a:tc>
                <a:tc>
                  <a:txBody>
                    <a:bodyPr/>
                    <a:lstStyle/>
                    <a:p>
                      <a:r>
                        <a:rPr lang="en-US" sz="900" kern="100">
                          <a:effectLst/>
                          <a:latin typeface="+mn-ea"/>
                          <a:ea typeface="+mn-ea"/>
                        </a:rPr>
                        <a:t>2020-12-23</a:t>
                      </a:r>
                      <a:endParaRPr lang="ko-KR" sz="900" kern="100">
                        <a:effectLst/>
                        <a:latin typeface="+mn-ea"/>
                        <a:ea typeface="+mn-ea"/>
                        <a:cs typeface="굴림" panose="020B0600000101010101" pitchFamily="50" charset="-127"/>
                      </a:endParaRPr>
                    </a:p>
                  </a:txBody>
                  <a:tcPr marL="57591" marR="57591" marT="0" marB="0" anchor="ctr"/>
                </a:tc>
                <a:tc>
                  <a:txBody>
                    <a:bodyPr/>
                    <a:lstStyle/>
                    <a:p>
                      <a:r>
                        <a:rPr lang="en-US" sz="900" u="sng" kern="100">
                          <a:effectLst/>
                          <a:latin typeface="+mn-ea"/>
                          <a:ea typeface="+mn-ea"/>
                          <a:hlinkClick r:id="rId4"/>
                        </a:rPr>
                        <a:t>https://url.kr/u3y8jk</a:t>
                      </a:r>
                      <a:endParaRPr lang="ko-KR" sz="900" kern="100">
                        <a:effectLst/>
                        <a:latin typeface="+mn-ea"/>
                        <a:ea typeface="+mn-ea"/>
                      </a:endParaRPr>
                    </a:p>
                    <a:p>
                      <a:r>
                        <a:rPr lang="en-US" sz="900" kern="10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ko-KR" sz="900" kern="100">
                        <a:effectLst/>
                        <a:latin typeface="+mn-ea"/>
                        <a:ea typeface="+mn-ea"/>
                        <a:cs typeface="굴림" panose="020B0600000101010101" pitchFamily="50" charset="-127"/>
                      </a:endParaRPr>
                    </a:p>
                  </a:txBody>
                  <a:tcPr marL="57591" marR="57591" marT="0" marB="0" anchor="ctr"/>
                </a:tc>
                <a:extLst>
                  <a:ext uri="{0D108BD9-81ED-4DB2-BD59-A6C34878D82A}">
                    <a16:rowId xmlns="" xmlns:a16="http://schemas.microsoft.com/office/drawing/2014/main" val="1866756409"/>
                  </a:ext>
                </a:extLst>
              </a:tr>
              <a:tr h="455294">
                <a:tc>
                  <a:txBody>
                    <a:bodyPr/>
                    <a:lstStyle/>
                    <a:p>
                      <a:pPr algn="ctr"/>
                      <a:r>
                        <a:rPr lang="ko-KR" sz="900" kern="100">
                          <a:effectLst/>
                          <a:latin typeface="+mn-ea"/>
                          <a:ea typeface="+mn-ea"/>
                        </a:rPr>
                        <a:t>모집중</a:t>
                      </a:r>
                      <a:endParaRPr lang="ko-KR" sz="900" kern="100">
                        <a:effectLst/>
                        <a:latin typeface="+mn-ea"/>
                        <a:ea typeface="+mn-ea"/>
                        <a:cs typeface="굴림" panose="020B0600000101010101" pitchFamily="50" charset="-127"/>
                      </a:endParaRPr>
                    </a:p>
                  </a:txBody>
                  <a:tcPr marL="57591" marR="57591" marT="0" marB="0" anchor="ctr"/>
                </a:tc>
                <a:tc>
                  <a:txBody>
                    <a:bodyPr/>
                    <a:lstStyle/>
                    <a:p>
                      <a:r>
                        <a:rPr lang="ko-KR" sz="900" kern="100" dirty="0" err="1">
                          <a:effectLst/>
                          <a:latin typeface="+mn-ea"/>
                          <a:ea typeface="+mn-ea"/>
                        </a:rPr>
                        <a:t>라불리주맙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 (ALXN1210)</a:t>
                      </a:r>
                      <a:endParaRPr lang="ko-KR" sz="900" kern="100" dirty="0">
                        <a:effectLst/>
                        <a:latin typeface="+mn-ea"/>
                        <a:ea typeface="+mn-ea"/>
                        <a:cs typeface="굴림" panose="020B0600000101010101" pitchFamily="50" charset="-127"/>
                      </a:endParaRPr>
                    </a:p>
                  </a:txBody>
                  <a:tcPr marL="57591" marR="57591" marT="0" marB="0" anchor="ctr"/>
                </a:tc>
                <a:tc>
                  <a:txBody>
                    <a:bodyPr/>
                    <a:lstStyle/>
                    <a:p>
                      <a:r>
                        <a:rPr lang="ko-KR" sz="900" kern="100" dirty="0" err="1">
                          <a:effectLst/>
                          <a:latin typeface="+mn-ea"/>
                          <a:ea typeface="+mn-ea"/>
                        </a:rPr>
                        <a:t>조혈모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 세포이식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(HSCT) 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후 </a:t>
                      </a:r>
                      <a:r>
                        <a:rPr lang="ko-KR" sz="900" kern="100" dirty="0" err="1">
                          <a:effectLst/>
                          <a:latin typeface="+mn-ea"/>
                          <a:ea typeface="+mn-ea"/>
                        </a:rPr>
                        <a:t>혈전성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 미세혈관병증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(TMA)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이 발병한 성인 및 청소년 시험참여자를 대상으로 </a:t>
                      </a:r>
                      <a:r>
                        <a:rPr lang="ko-KR" sz="900" kern="100" dirty="0" err="1">
                          <a:effectLst/>
                          <a:latin typeface="+mn-ea"/>
                          <a:ea typeface="+mn-ea"/>
                        </a:rPr>
                        <a:t>라불리주맙에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 관한 제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상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무작위 배정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이중 눈가림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위약 대조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다기관 시험</a:t>
                      </a:r>
                      <a:endParaRPr lang="ko-KR" sz="900" kern="100" dirty="0">
                        <a:effectLst/>
                        <a:latin typeface="+mn-ea"/>
                        <a:ea typeface="+mn-ea"/>
                        <a:cs typeface="굴림" panose="020B0600000101010101" pitchFamily="50" charset="-127"/>
                      </a:endParaRPr>
                    </a:p>
                  </a:txBody>
                  <a:tcPr marL="57591" marR="5759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상</a:t>
                      </a:r>
                      <a:endParaRPr lang="ko-KR" sz="900" kern="100" dirty="0">
                        <a:effectLst/>
                        <a:latin typeface="+mn-ea"/>
                        <a:ea typeface="+mn-ea"/>
                        <a:cs typeface="굴림" panose="020B0600000101010101" pitchFamily="50" charset="-127"/>
                      </a:endParaRPr>
                    </a:p>
                  </a:txBody>
                  <a:tcPr marL="57591" marR="57591" marT="0" marB="0" anchor="ctr"/>
                </a:tc>
                <a:tc>
                  <a:txBody>
                    <a:bodyPr/>
                    <a:lstStyle/>
                    <a:p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2020-10-22</a:t>
                      </a:r>
                      <a:endParaRPr lang="ko-KR" sz="900" kern="100" dirty="0">
                        <a:effectLst/>
                        <a:latin typeface="+mn-ea"/>
                        <a:ea typeface="+mn-ea"/>
                        <a:cs typeface="굴림" panose="020B0600000101010101" pitchFamily="50" charset="-127"/>
                      </a:endParaRPr>
                    </a:p>
                  </a:txBody>
                  <a:tcPr marL="57591" marR="57591" marT="0" marB="0" anchor="ctr"/>
                </a:tc>
                <a:tc>
                  <a:txBody>
                    <a:bodyPr/>
                    <a:lstStyle/>
                    <a:p>
                      <a:r>
                        <a:rPr lang="en-US" sz="900" u="sng" kern="100">
                          <a:effectLst/>
                          <a:latin typeface="+mn-ea"/>
                          <a:ea typeface="+mn-ea"/>
                          <a:hlinkClick r:id="rId5"/>
                        </a:rPr>
                        <a:t>https://url.kr/34tcws</a:t>
                      </a:r>
                      <a:endParaRPr lang="ko-KR" sz="900" kern="100">
                        <a:effectLst/>
                        <a:latin typeface="+mn-ea"/>
                        <a:ea typeface="+mn-ea"/>
                        <a:cs typeface="굴림" panose="020B0600000101010101" pitchFamily="50" charset="-127"/>
                      </a:endParaRPr>
                    </a:p>
                  </a:txBody>
                  <a:tcPr marL="57591" marR="57591" marT="0" marB="0" anchor="ctr"/>
                </a:tc>
                <a:extLst>
                  <a:ext uri="{0D108BD9-81ED-4DB2-BD59-A6C34878D82A}">
                    <a16:rowId xmlns="" xmlns:a16="http://schemas.microsoft.com/office/drawing/2014/main" val="1327182936"/>
                  </a:ext>
                </a:extLst>
              </a:tr>
              <a:tr h="505883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900" kern="100" dirty="0" err="1">
                          <a:effectLst/>
                          <a:latin typeface="+mn-ea"/>
                          <a:ea typeface="+mn-ea"/>
                          <a:cs typeface="굴림" panose="020B0600000101010101" pitchFamily="50" charset="-127"/>
                        </a:rPr>
                        <a:t>모집중</a:t>
                      </a:r>
                      <a:endParaRPr lang="ko-KR" sz="900" kern="100" dirty="0">
                        <a:effectLst/>
                        <a:latin typeface="+mn-ea"/>
                        <a:ea typeface="+mn-ea"/>
                        <a:cs typeface="굴림" panose="020B0600000101010101" pitchFamily="50" charset="-127"/>
                      </a:endParaRPr>
                    </a:p>
                  </a:txBody>
                  <a:tcPr marL="57591" marR="57591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ko-KR" sz="900" kern="100" dirty="0">
                          <a:effectLst/>
                          <a:latin typeface="+mn-ea"/>
                          <a:ea typeface="+mn-ea"/>
                          <a:cs typeface="굴림" panose="020B0600000101010101" pitchFamily="50" charset="-127"/>
                        </a:rPr>
                        <a:t>LNP023</a:t>
                      </a:r>
                      <a:endParaRPr lang="ko-KR" sz="900" kern="100" dirty="0">
                        <a:effectLst/>
                        <a:latin typeface="+mn-ea"/>
                        <a:ea typeface="+mn-ea"/>
                        <a:cs typeface="굴림" panose="020B0600000101010101" pitchFamily="50" charset="-127"/>
                      </a:endParaRPr>
                    </a:p>
                  </a:txBody>
                  <a:tcPr marL="57591" marR="57591" marT="0" marB="0" anchor="ctr"/>
                </a:tc>
                <a:tc>
                  <a:txBody>
                    <a:bodyPr/>
                    <a:lstStyle/>
                    <a:p>
                      <a:r>
                        <a:rPr lang="ko-KR" altLang="en-US" sz="900" kern="100" dirty="0" err="1">
                          <a:effectLst/>
                          <a:latin typeface="+mn-ea"/>
                          <a:ea typeface="+mn-ea"/>
                          <a:cs typeface="굴림" panose="020B0600000101010101" pitchFamily="50" charset="-127"/>
                        </a:rPr>
                        <a:t>보체</a:t>
                      </a:r>
                      <a:r>
                        <a:rPr lang="ko-KR" altLang="en-US" sz="900" kern="100" dirty="0">
                          <a:effectLst/>
                          <a:latin typeface="+mn-ea"/>
                          <a:ea typeface="+mn-ea"/>
                          <a:cs typeface="굴림" panose="020B0600000101010101" pitchFamily="50" charset="-127"/>
                        </a:rPr>
                        <a:t> </a:t>
                      </a:r>
                      <a:r>
                        <a:rPr lang="ko-KR" altLang="en-US" sz="900" kern="100" dirty="0" err="1">
                          <a:effectLst/>
                          <a:latin typeface="+mn-ea"/>
                          <a:ea typeface="+mn-ea"/>
                          <a:cs typeface="굴림" panose="020B0600000101010101" pitchFamily="50" charset="-127"/>
                        </a:rPr>
                        <a:t>억제제</a:t>
                      </a:r>
                      <a:r>
                        <a:rPr lang="ko-KR" altLang="en-US" sz="900" kern="100" dirty="0">
                          <a:effectLst/>
                          <a:latin typeface="+mn-ea"/>
                          <a:ea typeface="+mn-ea"/>
                          <a:cs typeface="굴림" panose="020B0600000101010101" pitchFamily="50" charset="-127"/>
                        </a:rPr>
                        <a:t> 요법 투여 경험이 없는 성인 비정형 용혈성 </a:t>
                      </a:r>
                      <a:r>
                        <a:rPr lang="ko-KR" altLang="en-US" sz="900" kern="100" dirty="0" err="1">
                          <a:effectLst/>
                          <a:latin typeface="+mn-ea"/>
                          <a:ea typeface="+mn-ea"/>
                          <a:cs typeface="굴림" panose="020B0600000101010101" pitchFamily="50" charset="-127"/>
                        </a:rPr>
                        <a:t>요독증후군</a:t>
                      </a:r>
                      <a:r>
                        <a:rPr lang="ko-KR" altLang="en-US" sz="900" kern="100" dirty="0">
                          <a:effectLst/>
                          <a:latin typeface="+mn-ea"/>
                          <a:ea typeface="+mn-ea"/>
                          <a:cs typeface="굴림" panose="020B0600000101010101" pitchFamily="50" charset="-127"/>
                        </a:rPr>
                        <a:t> </a:t>
                      </a:r>
                      <a:r>
                        <a:rPr lang="en-US" altLang="ko-KR" sz="900" kern="100" dirty="0">
                          <a:effectLst/>
                          <a:latin typeface="+mn-ea"/>
                          <a:ea typeface="+mn-ea"/>
                          <a:cs typeface="굴림" panose="020B0600000101010101" pitchFamily="50" charset="-127"/>
                        </a:rPr>
                        <a:t>(aHUS) </a:t>
                      </a:r>
                      <a:r>
                        <a:rPr lang="ko-KR" altLang="en-US" sz="900" kern="100" dirty="0">
                          <a:effectLst/>
                          <a:latin typeface="+mn-ea"/>
                          <a:ea typeface="+mn-ea"/>
                          <a:cs typeface="굴림" panose="020B0600000101010101" pitchFamily="50" charset="-127"/>
                        </a:rPr>
                        <a:t>환자에서 </a:t>
                      </a:r>
                      <a:r>
                        <a:rPr lang="en-US" altLang="ko-KR" sz="900" kern="100" dirty="0">
                          <a:effectLst/>
                          <a:latin typeface="+mn-ea"/>
                          <a:ea typeface="+mn-ea"/>
                          <a:cs typeface="굴림" panose="020B0600000101010101" pitchFamily="50" charset="-127"/>
                        </a:rPr>
                        <a:t>1</a:t>
                      </a:r>
                      <a:r>
                        <a:rPr lang="ko-KR" altLang="en-US" sz="900" kern="100" dirty="0">
                          <a:effectLst/>
                          <a:latin typeface="+mn-ea"/>
                          <a:ea typeface="+mn-ea"/>
                          <a:cs typeface="굴림" panose="020B0600000101010101" pitchFamily="50" charset="-127"/>
                        </a:rPr>
                        <a:t>일 </a:t>
                      </a:r>
                      <a:r>
                        <a:rPr lang="en-US" altLang="ko-KR" sz="900" kern="100" dirty="0">
                          <a:effectLst/>
                          <a:latin typeface="+mn-ea"/>
                          <a:ea typeface="+mn-ea"/>
                          <a:cs typeface="굴림" panose="020B0600000101010101" pitchFamily="50" charset="-127"/>
                        </a:rPr>
                        <a:t>2</a:t>
                      </a:r>
                      <a:r>
                        <a:rPr lang="ko-KR" altLang="en-US" sz="900" kern="100" dirty="0">
                          <a:effectLst/>
                          <a:latin typeface="+mn-ea"/>
                          <a:ea typeface="+mn-ea"/>
                          <a:cs typeface="굴림" panose="020B0600000101010101" pitchFamily="50" charset="-127"/>
                        </a:rPr>
                        <a:t>회 경구 투여하는 </a:t>
                      </a:r>
                      <a:r>
                        <a:rPr lang="en-US" altLang="ko-KR" sz="900" kern="100" dirty="0">
                          <a:effectLst/>
                          <a:latin typeface="+mn-ea"/>
                          <a:ea typeface="+mn-ea"/>
                          <a:cs typeface="굴림" panose="020B0600000101010101" pitchFamily="50" charset="-127"/>
                        </a:rPr>
                        <a:t>LNP023 </a:t>
                      </a:r>
                      <a:r>
                        <a:rPr lang="ko-KR" altLang="en-US" sz="900" kern="100" dirty="0">
                          <a:effectLst/>
                          <a:latin typeface="+mn-ea"/>
                          <a:ea typeface="+mn-ea"/>
                          <a:cs typeface="굴림" panose="020B0600000101010101" pitchFamily="50" charset="-127"/>
                        </a:rPr>
                        <a:t>의 유효성 및 안전성을 평가하기 위한 다기관</a:t>
                      </a:r>
                      <a:r>
                        <a:rPr lang="en-US" altLang="ko-KR" sz="900" kern="100" dirty="0">
                          <a:effectLst/>
                          <a:latin typeface="+mn-ea"/>
                          <a:ea typeface="+mn-ea"/>
                          <a:cs typeface="굴림" panose="020B0600000101010101" pitchFamily="50" charset="-127"/>
                        </a:rPr>
                        <a:t>, </a:t>
                      </a:r>
                      <a:r>
                        <a:rPr lang="ko-KR" altLang="en-US" sz="900" kern="100" dirty="0" err="1">
                          <a:effectLst/>
                          <a:latin typeface="+mn-ea"/>
                          <a:ea typeface="+mn-ea"/>
                          <a:cs typeface="굴림" panose="020B0600000101010101" pitchFamily="50" charset="-127"/>
                        </a:rPr>
                        <a:t>단일군</a:t>
                      </a:r>
                      <a:r>
                        <a:rPr lang="en-US" altLang="ko-KR" sz="900" kern="100" dirty="0">
                          <a:effectLst/>
                          <a:latin typeface="+mn-ea"/>
                          <a:ea typeface="+mn-ea"/>
                          <a:cs typeface="굴림" panose="020B0600000101010101" pitchFamily="50" charset="-127"/>
                        </a:rPr>
                        <a:t>, </a:t>
                      </a:r>
                      <a:r>
                        <a:rPr lang="ko-KR" altLang="en-US" sz="900" kern="100" dirty="0">
                          <a:effectLst/>
                          <a:latin typeface="+mn-ea"/>
                          <a:ea typeface="+mn-ea"/>
                          <a:cs typeface="굴림" panose="020B0600000101010101" pitchFamily="50" charset="-127"/>
                        </a:rPr>
                        <a:t>라벨 공개 임상시험</a:t>
                      </a:r>
                      <a:endParaRPr lang="ko-KR" sz="900" kern="100" dirty="0">
                        <a:effectLst/>
                        <a:latin typeface="+mn-ea"/>
                        <a:ea typeface="+mn-ea"/>
                        <a:cs typeface="굴림" panose="020B0600000101010101" pitchFamily="50" charset="-127"/>
                      </a:endParaRPr>
                    </a:p>
                  </a:txBody>
                  <a:tcPr marL="57591" marR="5759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sz="900" kern="100" dirty="0">
                          <a:effectLst/>
                          <a:latin typeface="+mn-ea"/>
                          <a:ea typeface="+mn-ea"/>
                        </a:rPr>
                        <a:t>상</a:t>
                      </a:r>
                      <a:endParaRPr lang="ko-KR" sz="900" kern="100" dirty="0">
                        <a:effectLst/>
                        <a:latin typeface="+mn-ea"/>
                        <a:ea typeface="+mn-ea"/>
                        <a:cs typeface="굴림" panose="020B0600000101010101" pitchFamily="50" charset="-127"/>
                      </a:endParaRPr>
                    </a:p>
                  </a:txBody>
                  <a:tcPr marL="57591" marR="57591" marT="0" marB="0" anchor="ctr"/>
                </a:tc>
                <a:tc>
                  <a:txBody>
                    <a:bodyPr/>
                    <a:lstStyle/>
                    <a:p>
                      <a:r>
                        <a:rPr lang="en-US" sz="900" kern="100" dirty="0">
                          <a:effectLst/>
                          <a:latin typeface="+mn-ea"/>
                          <a:ea typeface="+mn-ea"/>
                        </a:rPr>
                        <a:t>2021-08-20</a:t>
                      </a:r>
                      <a:endParaRPr lang="ko-KR" sz="900" kern="100" dirty="0">
                        <a:effectLst/>
                        <a:latin typeface="+mn-ea"/>
                        <a:ea typeface="+mn-ea"/>
                        <a:cs typeface="굴림" panose="020B0600000101010101" pitchFamily="50" charset="-127"/>
                      </a:endParaRPr>
                    </a:p>
                  </a:txBody>
                  <a:tcPr marL="57591" marR="57591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ko-KR" sz="900" kern="100" dirty="0">
                          <a:effectLst/>
                          <a:latin typeface="+mn-ea"/>
                          <a:ea typeface="+mn-ea"/>
                          <a:cs typeface="굴림" panose="020B0600000101010101" pitchFamily="50" charset="-127"/>
                          <a:hlinkClick r:id="rId6"/>
                        </a:rPr>
                        <a:t>https://url.kr/zvydq1</a:t>
                      </a:r>
                      <a:endParaRPr lang="ko-KR" sz="900" kern="100" dirty="0">
                        <a:effectLst/>
                        <a:latin typeface="+mn-ea"/>
                        <a:ea typeface="+mn-ea"/>
                        <a:cs typeface="굴림" panose="020B0600000101010101" pitchFamily="50" charset="-127"/>
                      </a:endParaRPr>
                    </a:p>
                  </a:txBody>
                  <a:tcPr marL="57591" marR="57591" marT="0" marB="0" anchor="ctr"/>
                </a:tc>
                <a:extLst>
                  <a:ext uri="{0D108BD9-81ED-4DB2-BD59-A6C34878D82A}">
                    <a16:rowId xmlns="" xmlns:a16="http://schemas.microsoft.com/office/drawing/2014/main" val="64112958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E15E76A2-B883-E6FC-E675-C752C5BB59FB}"/>
              </a:ext>
            </a:extLst>
          </p:cNvPr>
          <p:cNvSpPr txBox="1"/>
          <p:nvPr/>
        </p:nvSpPr>
        <p:spPr>
          <a:xfrm>
            <a:off x="-41862" y="6635895"/>
            <a:ext cx="220299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sz="8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KR-13640 </a:t>
            </a:r>
            <a:r>
              <a:rPr lang="en-US" altLang="ko-KR" sz="800" b="0" i="0" dirty="0">
                <a:solidFill>
                  <a:srgbClr val="30303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│</a:t>
            </a:r>
            <a:r>
              <a:rPr lang="en-US" altLang="ko-KR" sz="800" dirty="0">
                <a:solidFill>
                  <a:srgbClr val="30303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Exp.</a:t>
            </a:r>
            <a:r>
              <a:rPr lang="ko-KR" altLang="en-US" sz="800" dirty="0">
                <a:solidFill>
                  <a:srgbClr val="30303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800" dirty="0">
                <a:solidFill>
                  <a:srgbClr val="30303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2023-06 (Prep.</a:t>
            </a:r>
            <a:r>
              <a:rPr lang="ko-KR" altLang="en-US" sz="800" dirty="0">
                <a:solidFill>
                  <a:srgbClr val="30303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800" dirty="0">
                <a:solidFill>
                  <a:srgbClr val="30303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2023-05)</a:t>
            </a:r>
            <a:endParaRPr lang="ko-KR" altLang="en-US" sz="800" dirty="0"/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02FED154-A4DE-1376-69A5-6E725DFDD677}"/>
              </a:ext>
            </a:extLst>
          </p:cNvPr>
          <p:cNvSpPr txBox="1"/>
          <p:nvPr/>
        </p:nvSpPr>
        <p:spPr>
          <a:xfrm>
            <a:off x="6012624" y="6615136"/>
            <a:ext cx="612413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ko-KR" altLang="en-US" sz="800" b="0" i="0" u="none" strike="noStrike" baseline="0" dirty="0">
                <a:solidFill>
                  <a:srgbClr val="3F3B3A"/>
                </a:solidFill>
                <a:latin typeface="NanumSquareEB"/>
              </a:rPr>
              <a:t>한 국 아 </a:t>
            </a:r>
            <a:r>
              <a:rPr lang="ko-KR" altLang="en-US" sz="800" b="0" i="0" u="none" strike="noStrike" baseline="0" dirty="0" err="1">
                <a:solidFill>
                  <a:srgbClr val="3F3B3A"/>
                </a:solidFill>
                <a:latin typeface="NanumSquareEB"/>
              </a:rPr>
              <a:t>스</a:t>
            </a:r>
            <a:r>
              <a:rPr lang="ko-KR" altLang="en-US" sz="800" b="0" i="0" u="none" strike="noStrike" baseline="0" dirty="0">
                <a:solidFill>
                  <a:srgbClr val="3F3B3A"/>
                </a:solidFill>
                <a:latin typeface="NanumSquareEB"/>
              </a:rPr>
              <a:t> </a:t>
            </a:r>
            <a:r>
              <a:rPr lang="ko-KR" altLang="en-US" sz="800" b="0" i="0" u="none" strike="noStrike" baseline="0" dirty="0" err="1">
                <a:solidFill>
                  <a:srgbClr val="3F3B3A"/>
                </a:solidFill>
                <a:latin typeface="NanumSquareEB"/>
              </a:rPr>
              <a:t>트</a:t>
            </a:r>
            <a:r>
              <a:rPr lang="ko-KR" altLang="en-US" sz="800" b="0" i="0" u="none" strike="noStrike" baseline="0" dirty="0">
                <a:solidFill>
                  <a:srgbClr val="3F3B3A"/>
                </a:solidFill>
                <a:latin typeface="NanumSquareEB"/>
              </a:rPr>
              <a:t> 라 제 네 카 </a:t>
            </a:r>
            <a:r>
              <a:rPr lang="ko-KR" altLang="en-US" sz="800" b="0" i="0" u="none" strike="noStrike" baseline="0" dirty="0">
                <a:solidFill>
                  <a:srgbClr val="3F3B3A"/>
                </a:solidFill>
                <a:latin typeface="NanumSquareR"/>
              </a:rPr>
              <a:t>서울 강남구 영동대로 </a:t>
            </a:r>
            <a:r>
              <a:rPr lang="en-US" altLang="ko-KR" sz="800" b="0" i="0" u="none" strike="noStrike" baseline="0" dirty="0">
                <a:solidFill>
                  <a:srgbClr val="3F3B3A"/>
                </a:solidFill>
                <a:latin typeface="NanumSquareR"/>
              </a:rPr>
              <a:t>517 </a:t>
            </a:r>
            <a:r>
              <a:rPr lang="ko-KR" altLang="en-US" sz="800" b="0" i="0" u="none" strike="noStrike" baseline="0" dirty="0" err="1">
                <a:solidFill>
                  <a:srgbClr val="3F3B3A"/>
                </a:solidFill>
                <a:latin typeface="NanumSquareR"/>
              </a:rPr>
              <a:t>아셈타워</a:t>
            </a:r>
            <a:r>
              <a:rPr lang="ko-KR" altLang="en-US" sz="800" b="0" i="0" u="none" strike="noStrike" baseline="0" dirty="0">
                <a:solidFill>
                  <a:srgbClr val="3F3B3A"/>
                </a:solidFill>
                <a:latin typeface="NanumSquareR"/>
              </a:rPr>
              <a:t> </a:t>
            </a:r>
            <a:r>
              <a:rPr lang="en-US" altLang="ko-KR" sz="800" b="0" i="0" u="none" strike="noStrike" baseline="0" dirty="0">
                <a:solidFill>
                  <a:srgbClr val="3F3B3A"/>
                </a:solidFill>
                <a:latin typeface="NanumSquareR"/>
              </a:rPr>
              <a:t>21</a:t>
            </a:r>
            <a:r>
              <a:rPr lang="ko-KR" altLang="en-US" sz="800" b="0" i="0" u="none" strike="noStrike" baseline="0" dirty="0">
                <a:solidFill>
                  <a:srgbClr val="3F3B3A"/>
                </a:solidFill>
                <a:latin typeface="NanumSquareR"/>
              </a:rPr>
              <a:t>층 전화</a:t>
            </a:r>
            <a:r>
              <a:rPr lang="en-US" altLang="ko-KR" sz="800" b="0" i="0" u="none" strike="noStrike" baseline="0" dirty="0">
                <a:solidFill>
                  <a:srgbClr val="3F3B3A"/>
                </a:solidFill>
                <a:latin typeface="NanumSquareR"/>
              </a:rPr>
              <a:t>: (02) 2188-0800 </a:t>
            </a:r>
            <a:r>
              <a:rPr lang="ko-KR" altLang="en-US" sz="800" b="0" i="0" u="none" strike="noStrike" baseline="0" dirty="0">
                <a:solidFill>
                  <a:srgbClr val="3F3B3A"/>
                </a:solidFill>
                <a:latin typeface="NanumSquareR"/>
              </a:rPr>
              <a:t>팩스</a:t>
            </a:r>
            <a:r>
              <a:rPr lang="en-US" altLang="ko-KR" sz="800" b="0" i="0" u="none" strike="noStrike" baseline="0" dirty="0">
                <a:solidFill>
                  <a:srgbClr val="3F3B3A"/>
                </a:solidFill>
                <a:latin typeface="NanumSquareR"/>
              </a:rPr>
              <a:t>: (02) 2188-0852</a:t>
            </a:r>
            <a:endParaRPr lang="ko-KR" altLang="en-US" dirty="0"/>
          </a:p>
        </p:txBody>
      </p:sp>
      <p:pic>
        <p:nvPicPr>
          <p:cNvPr id="17" name="그림 16">
            <a:extLst>
              <a:ext uri="{FF2B5EF4-FFF2-40B4-BE49-F238E27FC236}">
                <a16:creationId xmlns="" xmlns:a16="http://schemas.microsoft.com/office/drawing/2014/main" id="{9AF99337-832C-051E-7C2B-4D3968622BD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61128" y="6654645"/>
            <a:ext cx="833450" cy="177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492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</Words>
  <Application>Microsoft Office PowerPoint</Application>
  <PresentationFormat>와이드스크린</PresentationFormat>
  <Paragraphs>37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NanumSquareEB</vt:lpstr>
      <vt:lpstr>NanumSquareR</vt:lpstr>
      <vt:lpstr>굴림</vt:lpstr>
      <vt:lpstr>맑은 고딕</vt:lpstr>
      <vt:lpstr>Arial</vt:lpstr>
      <vt:lpstr>Wingdings</vt:lpstr>
      <vt:lpstr>Office 테마</vt:lpstr>
      <vt:lpstr>PowerPoint 프레젠테이션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Microsoft 계정</dc:creator>
  <cp:lastModifiedBy>Microsoft 계정</cp:lastModifiedBy>
  <cp:revision>2</cp:revision>
  <dcterms:created xsi:type="dcterms:W3CDTF">2023-06-26T01:45:04Z</dcterms:created>
  <dcterms:modified xsi:type="dcterms:W3CDTF">2023-06-26T01:50:43Z</dcterms:modified>
</cp:coreProperties>
</file>